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2"/>
    <p:sldMasterId id="2147483648" r:id="rId3"/>
    <p:sldMasterId id="2147483653" r:id="rId4"/>
  </p:sldMasterIdLst>
  <p:notesMasterIdLst>
    <p:notesMasterId r:id="rId20"/>
  </p:notesMasterIdLst>
  <p:handoutMasterIdLst>
    <p:handoutMasterId r:id="rId21"/>
  </p:handoutMasterIdLst>
  <p:sldIdLst>
    <p:sldId id="306" r:id="rId5"/>
    <p:sldId id="313" r:id="rId6"/>
    <p:sldId id="318" r:id="rId7"/>
    <p:sldId id="335" r:id="rId8"/>
    <p:sldId id="319" r:id="rId9"/>
    <p:sldId id="320" r:id="rId10"/>
    <p:sldId id="326" r:id="rId11"/>
    <p:sldId id="322" r:id="rId12"/>
    <p:sldId id="327" r:id="rId13"/>
    <p:sldId id="325" r:id="rId14"/>
    <p:sldId id="328" r:id="rId15"/>
    <p:sldId id="330" r:id="rId16"/>
    <p:sldId id="332" r:id="rId17"/>
    <p:sldId id="333" r:id="rId18"/>
    <p:sldId id="334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42">
          <p15:clr>
            <a:srgbClr val="A4A3A4"/>
          </p15:clr>
        </p15:guide>
        <p15:guide id="2" pos="2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6995"/>
    <a:srgbClr val="40516F"/>
    <a:srgbClr val="F5D400"/>
    <a:srgbClr val="8CD600"/>
    <a:srgbClr val="00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1" autoAdjust="0"/>
  </p:normalViewPr>
  <p:slideViewPr>
    <p:cSldViewPr snapToGrid="0" snapToObjects="1">
      <p:cViewPr varScale="1">
        <p:scale>
          <a:sx n="103" d="100"/>
          <a:sy n="103" d="100"/>
        </p:scale>
        <p:origin x="-204" y="-96"/>
      </p:cViewPr>
      <p:guideLst>
        <p:guide orient="horz" pos="442"/>
        <p:guide pos="2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8267610-D8CF-4FD6-80CD-496EEE9B96D8}" type="datetime1">
              <a:rPr lang="en-US"/>
              <a:pPr/>
              <a:t>10/3/2016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FC2B2FB-09AE-462E-BBD1-FA60DB5338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957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48D549A-BC12-4ED3-86AD-D12F9808225D}" type="datetime1">
              <a:rPr lang="en-US"/>
              <a:pPr/>
              <a:t>10/3/2016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EFD5940-1402-4F35-8DFC-964BB9425D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9960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5940-1402-4F35-8DFC-964BB9425D0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24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5940-1402-4F35-8DFC-964BB9425D0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30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5940-1402-4F35-8DFC-964BB9425D0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06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5940-1402-4F35-8DFC-964BB9425D0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27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5940-1402-4F35-8DFC-964BB9425D0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399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5940-1402-4F35-8DFC-964BB9425D0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34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5940-1402-4F35-8DFC-964BB9425D0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26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5940-1402-4F35-8DFC-964BB9425D0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79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5940-1402-4F35-8DFC-964BB9425D0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74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5940-1402-4F35-8DFC-964BB9425D0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05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5940-1402-4F35-8DFC-964BB9425D0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74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5940-1402-4F35-8DFC-964BB9425D0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13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5940-1402-4F35-8DFC-964BB9425D0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25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5940-1402-4F35-8DFC-964BB9425D0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50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5940-1402-4F35-8DFC-964BB9425D0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7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85750" y="155982"/>
            <a:ext cx="8549080" cy="94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 u="heavy" baseline="0">
                <a:solidFill>
                  <a:srgbClr val="FFFFFF"/>
                </a:solidFill>
                <a:latin typeface="+mj-lt"/>
                <a:cs typeface="Angsana New" pitchFamily="18" charset="-34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86491" y="1382400"/>
            <a:ext cx="8549081" cy="36297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Aft>
                <a:spcPts val="1800"/>
              </a:spcAft>
              <a:buNone/>
              <a:defRPr sz="2400" b="1" i="0" baseline="0">
                <a:solidFill>
                  <a:srgbClr val="FFFFFF"/>
                </a:solidFill>
                <a:latin typeface="+mn-lt"/>
                <a:cs typeface="HelveticaNeueLT Std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49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85750" y="155982"/>
            <a:ext cx="8549080" cy="94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 u="heavy" baseline="0">
                <a:solidFill>
                  <a:srgbClr val="FFFFFF"/>
                </a:solidFill>
                <a:latin typeface="+mj-lt"/>
                <a:cs typeface="HelveticaNeueLT Std Bold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86491" y="1382400"/>
            <a:ext cx="8549081" cy="36297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Aft>
                <a:spcPts val="1800"/>
              </a:spcAft>
              <a:buNone/>
              <a:defRPr sz="2400" b="1" i="0" baseline="0">
                <a:solidFill>
                  <a:srgbClr val="FFFFFF"/>
                </a:solidFill>
                <a:latin typeface="+mn-lt"/>
                <a:cs typeface="HelveticaNeueLT Std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82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93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86492" y="244248"/>
            <a:ext cx="8501900" cy="94405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 b="1" i="0" u="none" baseline="0">
                <a:solidFill>
                  <a:schemeClr val="tx1"/>
                </a:solidFill>
                <a:latin typeface="+mj-lt"/>
                <a:cs typeface="HelveticaNeueLT Std Bold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86491" y="1383685"/>
            <a:ext cx="8501909" cy="3596304"/>
          </a:xfrm>
          <a:prstGeom prst="rect">
            <a:avLst/>
          </a:prstGeom>
        </p:spPr>
        <p:txBody>
          <a:bodyPr/>
          <a:lstStyle>
            <a:lvl1pPr>
              <a:buNone/>
              <a:defRPr sz="2400" b="1" cap="none">
                <a:solidFill>
                  <a:srgbClr val="006633"/>
                </a:solidFill>
              </a:defRPr>
            </a:lvl1pPr>
            <a:lvl2pPr marL="0" indent="0">
              <a:buNone/>
              <a:defRPr sz="2400"/>
            </a:lvl2pPr>
            <a:lvl3pPr marL="263525" indent="-263525">
              <a:buFont typeface="Wingdings" charset="2"/>
              <a:buChar char="§"/>
              <a:defRPr sz="2400" baseline="0"/>
            </a:lvl3pPr>
            <a:lvl4pPr marL="536575" indent="-273050">
              <a:defRPr sz="2400"/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38832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581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989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808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11"/>
          <a:stretch>
            <a:fillRect/>
          </a:stretch>
        </p:blipFill>
        <p:spPr bwMode="auto">
          <a:xfrm>
            <a:off x="-3175" y="1809750"/>
            <a:ext cx="9144000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07975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08988" y="650398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800"/>
          </a:p>
          <a:p>
            <a:pPr eaLnBrk="1" hangingPunct="1"/>
            <a:endParaRPr lang="en-US" sz="1800"/>
          </a:p>
          <a:p>
            <a:pPr eaLnBrk="1" hangingPunct="1"/>
            <a:endParaRPr lang="en-US" sz="1800"/>
          </a:p>
        </p:txBody>
      </p:sp>
      <p:pic>
        <p:nvPicPr>
          <p:cNvPr id="1029" name="Picture 18" descr="cover_logo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5827713"/>
            <a:ext cx="182562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10"/>
          <p:cNvSpPr>
            <a:spLocks noChangeArrowheads="1"/>
          </p:cNvSpPr>
          <p:nvPr/>
        </p:nvSpPr>
        <p:spPr bwMode="auto">
          <a:xfrm>
            <a:off x="-57150" y="0"/>
            <a:ext cx="9231313" cy="2970213"/>
          </a:xfrm>
          <a:custGeom>
            <a:avLst/>
            <a:gdLst>
              <a:gd name="T0" fmla="*/ 7807 w 9189873"/>
              <a:gd name="T1" fmla="*/ 0 h 2970306"/>
              <a:gd name="T2" fmla="*/ 9231313 w 9189873"/>
              <a:gd name="T3" fmla="*/ 0 h 2970306"/>
              <a:gd name="T4" fmla="*/ 9231313 w 9189873"/>
              <a:gd name="T5" fmla="*/ 1789057 h 2970306"/>
              <a:gd name="T6" fmla="*/ 2996820 w 9189873"/>
              <a:gd name="T7" fmla="*/ 2931409 h 2970306"/>
              <a:gd name="T8" fmla="*/ 0 w 9189873"/>
              <a:gd name="T9" fmla="*/ 2636725 h 2970306"/>
              <a:gd name="T10" fmla="*/ 7807 w 9189873"/>
              <a:gd name="T11" fmla="*/ 0 h 29703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89873"/>
              <a:gd name="T19" fmla="*/ 0 h 2970306"/>
              <a:gd name="T20" fmla="*/ 9189873 w 9189873"/>
              <a:gd name="T21" fmla="*/ 2970306 h 29703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89873" h="2970306">
                <a:moveTo>
                  <a:pt x="7772" y="0"/>
                </a:moveTo>
                <a:lnTo>
                  <a:pt x="9189873" y="0"/>
                </a:lnTo>
                <a:lnTo>
                  <a:pt x="9189873" y="1789113"/>
                </a:lnTo>
                <a:cubicBezTo>
                  <a:pt x="5915173" y="2970306"/>
                  <a:pt x="3652008" y="2925203"/>
                  <a:pt x="2983367" y="2931501"/>
                </a:cubicBezTo>
                <a:cubicBezTo>
                  <a:pt x="2397872" y="2920384"/>
                  <a:pt x="674381" y="2914574"/>
                  <a:pt x="0" y="2636808"/>
                </a:cubicBezTo>
                <a:cubicBezTo>
                  <a:pt x="2591" y="1665283"/>
                  <a:pt x="5181" y="971525"/>
                  <a:pt x="7772" y="0"/>
                </a:cubicBezTo>
                <a:close/>
              </a:path>
            </a:pathLst>
          </a:custGeom>
          <a:solidFill>
            <a:srgbClr val="236995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Freeform 11"/>
          <p:cNvSpPr>
            <a:spLocks noChangeArrowheads="1"/>
          </p:cNvSpPr>
          <p:nvPr/>
        </p:nvSpPr>
        <p:spPr bwMode="auto">
          <a:xfrm>
            <a:off x="-46038" y="4859338"/>
            <a:ext cx="9223376" cy="2024062"/>
          </a:xfrm>
          <a:custGeom>
            <a:avLst/>
            <a:gdLst>
              <a:gd name="T0" fmla="*/ 0 w 9223376"/>
              <a:gd name="T1" fmla="*/ 0 h 2024062"/>
              <a:gd name="T2" fmla="*/ 5125812 w 9223376"/>
              <a:gd name="T3" fmla="*/ 783559 h 2024062"/>
              <a:gd name="T4" fmla="*/ 9223376 w 9223376"/>
              <a:gd name="T5" fmla="*/ 152400 h 2024062"/>
              <a:gd name="T6" fmla="*/ 9223376 w 9223376"/>
              <a:gd name="T7" fmla="*/ 2024062 h 2024062"/>
              <a:gd name="T8" fmla="*/ 0 w 9223376"/>
              <a:gd name="T9" fmla="*/ 2024062 h 2024062"/>
              <a:gd name="T10" fmla="*/ 0 w 9223376"/>
              <a:gd name="T11" fmla="*/ 0 h 20240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23376"/>
              <a:gd name="T19" fmla="*/ 0 h 2024062"/>
              <a:gd name="T20" fmla="*/ 9223376 w 9223376"/>
              <a:gd name="T21" fmla="*/ 2024062 h 202406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23376" h="2024062">
                <a:moveTo>
                  <a:pt x="0" y="0"/>
                </a:moveTo>
                <a:cubicBezTo>
                  <a:pt x="682880" y="212339"/>
                  <a:pt x="2506294" y="774131"/>
                  <a:pt x="5125812" y="783559"/>
                </a:cubicBezTo>
                <a:cubicBezTo>
                  <a:pt x="7745330" y="792987"/>
                  <a:pt x="8876665" y="257046"/>
                  <a:pt x="9223376" y="152400"/>
                </a:cubicBezTo>
                <a:lnTo>
                  <a:pt x="9223376" y="2024062"/>
                </a:lnTo>
                <a:lnTo>
                  <a:pt x="0" y="202406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Freeform 12"/>
          <p:cNvSpPr>
            <a:spLocks noChangeArrowheads="1"/>
          </p:cNvSpPr>
          <p:nvPr/>
        </p:nvSpPr>
        <p:spPr bwMode="auto">
          <a:xfrm>
            <a:off x="-47625" y="5019675"/>
            <a:ext cx="9261475" cy="2024063"/>
          </a:xfrm>
          <a:custGeom>
            <a:avLst/>
            <a:gdLst>
              <a:gd name="T0" fmla="*/ 9222676 w 9262178"/>
              <a:gd name="T1" fmla="*/ 2024063 h 2024062"/>
              <a:gd name="T2" fmla="*/ 0 w 9262178"/>
              <a:gd name="T3" fmla="*/ 2024063 h 2024062"/>
              <a:gd name="T4" fmla="*/ 0 w 9262178"/>
              <a:gd name="T5" fmla="*/ 0 h 2024062"/>
              <a:gd name="T6" fmla="*/ 5125423 w 9262178"/>
              <a:gd name="T7" fmla="*/ 719863 h 2024062"/>
              <a:gd name="T8" fmla="*/ 9261475 w 9262178"/>
              <a:gd name="T9" fmla="*/ 220705 h 20240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62178"/>
              <a:gd name="T16" fmla="*/ 0 h 2024062"/>
              <a:gd name="T17" fmla="*/ 9262178 w 9262178"/>
              <a:gd name="T18" fmla="*/ 2024062 h 20240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62178" h="2024062">
                <a:moveTo>
                  <a:pt x="9223376" y="2024062"/>
                </a:moveTo>
                <a:lnTo>
                  <a:pt x="0" y="2024062"/>
                </a:lnTo>
                <a:lnTo>
                  <a:pt x="0" y="0"/>
                </a:lnTo>
                <a:cubicBezTo>
                  <a:pt x="682880" y="212339"/>
                  <a:pt x="2839875" y="716065"/>
                  <a:pt x="5125812" y="719863"/>
                </a:cubicBezTo>
                <a:cubicBezTo>
                  <a:pt x="6669508" y="756647"/>
                  <a:pt x="8677495" y="380453"/>
                  <a:pt x="9262178" y="220705"/>
                </a:cubicBezTo>
              </a:path>
            </a:pathLst>
          </a:custGeom>
          <a:solidFill>
            <a:srgbClr val="40516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b="1" u="sng" kern="12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 b="1" u="sng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 b="1" u="sng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 b="1" u="sng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 b="1" u="sng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FFFFF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FFFFF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FFFFFF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69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408988" y="650398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800"/>
          </a:p>
          <a:p>
            <a:pPr eaLnBrk="1" hangingPunct="1"/>
            <a:endParaRPr lang="en-US" sz="1800"/>
          </a:p>
          <a:p>
            <a:pPr eaLnBrk="1" hangingPunct="1"/>
            <a:endParaRPr lang="en-US" sz="1800"/>
          </a:p>
        </p:txBody>
      </p:sp>
      <p:sp>
        <p:nvSpPr>
          <p:cNvPr id="9" name="Freeform 8"/>
          <p:cNvSpPr>
            <a:spLocks noChangeArrowheads="1"/>
          </p:cNvSpPr>
          <p:nvPr/>
        </p:nvSpPr>
        <p:spPr bwMode="auto">
          <a:xfrm>
            <a:off x="-46038" y="4859338"/>
            <a:ext cx="9223376" cy="2024062"/>
          </a:xfrm>
          <a:custGeom>
            <a:avLst/>
            <a:gdLst>
              <a:gd name="T0" fmla="*/ 0 w 9223376"/>
              <a:gd name="T1" fmla="*/ 0 h 2024062"/>
              <a:gd name="T2" fmla="*/ 5125812 w 9223376"/>
              <a:gd name="T3" fmla="*/ 783559 h 2024062"/>
              <a:gd name="T4" fmla="*/ 9223376 w 9223376"/>
              <a:gd name="T5" fmla="*/ 152400 h 2024062"/>
              <a:gd name="T6" fmla="*/ 9223376 w 9223376"/>
              <a:gd name="T7" fmla="*/ 2024062 h 2024062"/>
              <a:gd name="T8" fmla="*/ 0 w 9223376"/>
              <a:gd name="T9" fmla="*/ 2024062 h 2024062"/>
              <a:gd name="T10" fmla="*/ 0 w 9223376"/>
              <a:gd name="T11" fmla="*/ 0 h 20240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23376"/>
              <a:gd name="T19" fmla="*/ 0 h 2024062"/>
              <a:gd name="T20" fmla="*/ 9223376 w 9223376"/>
              <a:gd name="T21" fmla="*/ 2024062 h 202406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23376" h="2024062">
                <a:moveTo>
                  <a:pt x="0" y="0"/>
                </a:moveTo>
                <a:cubicBezTo>
                  <a:pt x="682880" y="212339"/>
                  <a:pt x="2506294" y="774131"/>
                  <a:pt x="5125812" y="783559"/>
                </a:cubicBezTo>
                <a:cubicBezTo>
                  <a:pt x="7745330" y="792987"/>
                  <a:pt x="8876665" y="257046"/>
                  <a:pt x="9223376" y="152400"/>
                </a:cubicBezTo>
                <a:lnTo>
                  <a:pt x="9223376" y="2024062"/>
                </a:lnTo>
                <a:lnTo>
                  <a:pt x="0" y="202406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Freeform 9"/>
          <p:cNvSpPr>
            <a:spLocks noChangeArrowheads="1"/>
          </p:cNvSpPr>
          <p:nvPr/>
        </p:nvSpPr>
        <p:spPr bwMode="auto">
          <a:xfrm>
            <a:off x="-47625" y="5019675"/>
            <a:ext cx="9261475" cy="2024063"/>
          </a:xfrm>
          <a:custGeom>
            <a:avLst/>
            <a:gdLst>
              <a:gd name="T0" fmla="*/ 9222676 w 9262178"/>
              <a:gd name="T1" fmla="*/ 2024063 h 2024062"/>
              <a:gd name="T2" fmla="*/ 0 w 9262178"/>
              <a:gd name="T3" fmla="*/ 2024063 h 2024062"/>
              <a:gd name="T4" fmla="*/ 0 w 9262178"/>
              <a:gd name="T5" fmla="*/ 0 h 2024062"/>
              <a:gd name="T6" fmla="*/ 5125423 w 9262178"/>
              <a:gd name="T7" fmla="*/ 719863 h 2024062"/>
              <a:gd name="T8" fmla="*/ 9261475 w 9262178"/>
              <a:gd name="T9" fmla="*/ 220705 h 20240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62178"/>
              <a:gd name="T16" fmla="*/ 0 h 2024062"/>
              <a:gd name="T17" fmla="*/ 9262178 w 9262178"/>
              <a:gd name="T18" fmla="*/ 2024062 h 20240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62178" h="2024062">
                <a:moveTo>
                  <a:pt x="9223376" y="2024062"/>
                </a:moveTo>
                <a:lnTo>
                  <a:pt x="0" y="2024062"/>
                </a:lnTo>
                <a:lnTo>
                  <a:pt x="0" y="0"/>
                </a:lnTo>
                <a:cubicBezTo>
                  <a:pt x="682880" y="212339"/>
                  <a:pt x="2839875" y="716065"/>
                  <a:pt x="5125812" y="719863"/>
                </a:cubicBezTo>
                <a:cubicBezTo>
                  <a:pt x="6669508" y="756647"/>
                  <a:pt x="8677495" y="380453"/>
                  <a:pt x="9262178" y="220705"/>
                </a:cubicBezTo>
              </a:path>
            </a:pathLst>
          </a:custGeom>
          <a:solidFill>
            <a:srgbClr val="40516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077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6444" y="5842655"/>
            <a:ext cx="1825625" cy="74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9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3200" b="1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9775" y="5836087"/>
            <a:ext cx="1825625" cy="74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03225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0" r:id="rId2"/>
    <p:sldLayoutId id="2147483711" r:id="rId3"/>
    <p:sldLayoutId id="2147483712" r:id="rId4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itle 3"/>
          <p:cNvSpPr>
            <a:spLocks noGrp="1"/>
          </p:cNvSpPr>
          <p:nvPr>
            <p:ph type="ctrTitle"/>
          </p:nvPr>
        </p:nvSpPr>
        <p:spPr>
          <a:xfrm>
            <a:off x="285750" y="155575"/>
            <a:ext cx="8548688" cy="944563"/>
          </a:xfrm>
        </p:spPr>
        <p:txBody>
          <a:bodyPr anchor="ctr"/>
          <a:lstStyle/>
          <a:p>
            <a:r>
              <a:rPr lang="en-US" sz="3500" u="none" dirty="0" smtClean="0"/>
              <a:t>PSAA </a:t>
            </a:r>
            <a:r>
              <a:rPr lang="en-US" sz="3200" b="0" u="none" dirty="0" smtClean="0"/>
              <a:t>–  Advisory Panel</a:t>
            </a:r>
          </a:p>
        </p:txBody>
      </p:sp>
      <p:sp>
        <p:nvSpPr>
          <p:cNvPr id="13315" name="Subtitle 4"/>
          <p:cNvSpPr>
            <a:spLocks noGrp="1"/>
          </p:cNvSpPr>
          <p:nvPr>
            <p:ph type="subTitle" idx="1"/>
          </p:nvPr>
        </p:nvSpPr>
        <p:spPr>
          <a:xfrm>
            <a:off x="284163" y="2257425"/>
            <a:ext cx="8550275" cy="3629025"/>
          </a:xfrm>
          <a:noFill/>
        </p:spPr>
        <p:txBody>
          <a:bodyPr/>
          <a:lstStyle/>
          <a:p>
            <a:pPr>
              <a:spcAft>
                <a:spcPct val="0"/>
              </a:spcAft>
            </a:pPr>
            <a:r>
              <a:rPr lang="en-US" sz="3200" b="0" dirty="0" smtClean="0"/>
              <a:t>30 September 2016</a:t>
            </a:r>
          </a:p>
          <a:p>
            <a:pPr>
              <a:spcAft>
                <a:spcPct val="0"/>
              </a:spcAft>
            </a:pPr>
            <a:endParaRPr lang="en-US" sz="3200" b="0" dirty="0" smtClean="0"/>
          </a:p>
        </p:txBody>
      </p:sp>
    </p:spTree>
    <p:extLst>
      <p:ext uri="{BB962C8B-B14F-4D97-AF65-F5344CB8AC3E}">
        <p14:creationId xmlns:p14="http://schemas.microsoft.com/office/powerpoint/2010/main" val="114124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PSAA’s Prospectus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88230" y="1600200"/>
            <a:ext cx="4728754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Set out our initial thinking and explained the benefits that the scheme will provide.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http://www.psaa.co.uk/supporting-the-transition/appointing-person/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08" y="1600200"/>
            <a:ext cx="2776021" cy="394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66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3225" y="209016"/>
            <a:ext cx="8229600" cy="1143000"/>
          </a:xfrm>
        </p:spPr>
        <p:txBody>
          <a:bodyPr/>
          <a:lstStyle/>
          <a:p>
            <a:r>
              <a:rPr lang="en-US" dirty="0" smtClean="0"/>
              <a:t>PSAA Prospectus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75625" cy="4525963"/>
          </a:xfrm>
        </p:spPr>
        <p:txBody>
          <a:bodyPr/>
          <a:lstStyle/>
          <a:p>
            <a:r>
              <a:rPr lang="en-GB" dirty="0" smtClean="0"/>
              <a:t>Assure timely auditor appointments</a:t>
            </a:r>
          </a:p>
          <a:p>
            <a:r>
              <a:rPr lang="en-GB" dirty="0" smtClean="0"/>
              <a:t>Manage independence of auditors</a:t>
            </a:r>
          </a:p>
          <a:p>
            <a:r>
              <a:rPr lang="en-GB" dirty="0" smtClean="0"/>
              <a:t>Secure highly competitive prices</a:t>
            </a:r>
          </a:p>
          <a:p>
            <a:r>
              <a:rPr lang="en-GB" dirty="0" smtClean="0"/>
              <a:t>Save on procurement costs</a:t>
            </a:r>
          </a:p>
          <a:p>
            <a:r>
              <a:rPr lang="en-GB" dirty="0" smtClean="0"/>
              <a:t>Save time and effort needed on auditor panels</a:t>
            </a:r>
          </a:p>
          <a:p>
            <a:r>
              <a:rPr lang="en-GB" dirty="0" smtClean="0"/>
              <a:t>Focus on audit quality</a:t>
            </a:r>
          </a:p>
          <a:p>
            <a:r>
              <a:rPr lang="en-GB" dirty="0" smtClean="0"/>
              <a:t>Operate on a not for profit basis and distribute any surplus funds to scheme members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7527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Sector Needs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PSAA needs to understand the key </a:t>
            </a:r>
            <a:r>
              <a:rPr lang="en-GB" dirty="0"/>
              <a:t>issues for audited bodies </a:t>
            </a:r>
            <a:r>
              <a:rPr lang="en-GB" dirty="0" smtClean="0"/>
              <a:t>to: </a:t>
            </a:r>
          </a:p>
          <a:p>
            <a:r>
              <a:rPr lang="en-GB" dirty="0" smtClean="0"/>
              <a:t>Help </a:t>
            </a:r>
            <a:r>
              <a:rPr lang="en-GB" dirty="0"/>
              <a:t>them make informed </a:t>
            </a:r>
            <a:r>
              <a:rPr lang="en-GB" dirty="0" smtClean="0"/>
              <a:t>choices</a:t>
            </a:r>
            <a:endParaRPr lang="en-GB" dirty="0"/>
          </a:p>
          <a:p>
            <a:r>
              <a:rPr lang="en-GB" dirty="0" smtClean="0"/>
              <a:t>Enable </a:t>
            </a:r>
            <a:r>
              <a:rPr lang="en-GB" dirty="0"/>
              <a:t>them to feel confident that the national scheme will be a good </a:t>
            </a:r>
            <a:r>
              <a:rPr lang="en-GB" dirty="0" smtClean="0"/>
              <a:t>fit</a:t>
            </a:r>
          </a:p>
          <a:p>
            <a:r>
              <a:rPr lang="en-GB" dirty="0" smtClean="0"/>
              <a:t>Ensure </a:t>
            </a:r>
            <a:r>
              <a:rPr lang="en-GB" dirty="0"/>
              <a:t>that the national scheme </a:t>
            </a:r>
            <a:r>
              <a:rPr lang="en-GB" dirty="0" smtClean="0"/>
              <a:t>is </a:t>
            </a:r>
            <a:r>
              <a:rPr lang="en-GB" dirty="0"/>
              <a:t>chosen by a sufficient number and range of bodies to realise its full potential </a:t>
            </a:r>
            <a:r>
              <a:rPr lang="en-GB" dirty="0" smtClean="0"/>
              <a:t>benefits.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3171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points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Balance of Price vs Quality in tenders</a:t>
            </a:r>
          </a:p>
          <a:p>
            <a:r>
              <a:rPr lang="en-GB" dirty="0" smtClean="0"/>
              <a:t>Preferred length of contract</a:t>
            </a:r>
          </a:p>
          <a:p>
            <a:r>
              <a:rPr lang="en-GB" dirty="0" smtClean="0"/>
              <a:t>Setting audit fees on an equitable basis</a:t>
            </a:r>
          </a:p>
          <a:p>
            <a:r>
              <a:rPr lang="en-GB" dirty="0" smtClean="0"/>
              <a:t>Appointing the same auditor to collaborating bodies</a:t>
            </a:r>
          </a:p>
          <a:p>
            <a:r>
              <a:rPr lang="en-GB" dirty="0" smtClean="0"/>
              <a:t>Contract </a:t>
            </a:r>
            <a:r>
              <a:rPr lang="en-GB" dirty="0"/>
              <a:t>m</a:t>
            </a:r>
            <a:r>
              <a:rPr lang="en-GB" dirty="0" smtClean="0"/>
              <a:t>onitoring arrangements </a:t>
            </a:r>
          </a:p>
          <a:p>
            <a:r>
              <a:rPr lang="en-GB" dirty="0" smtClean="0"/>
              <a:t>Maintaining a competitive market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9999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Indicative Timetable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/>
              <a:t>E</a:t>
            </a:r>
            <a:r>
              <a:rPr lang="en-GB" sz="2400" dirty="0" smtClean="0"/>
              <a:t>stablish </a:t>
            </a:r>
            <a:r>
              <a:rPr lang="en-GB" sz="2400" dirty="0"/>
              <a:t>an overall strategy for procurement - by 31 October 2016; </a:t>
            </a:r>
          </a:p>
          <a:p>
            <a:r>
              <a:rPr lang="en-GB" sz="2400" dirty="0"/>
              <a:t>A</a:t>
            </a:r>
            <a:r>
              <a:rPr lang="en-GB" sz="2400" dirty="0" smtClean="0"/>
              <a:t>chieve </a:t>
            </a:r>
            <a:r>
              <a:rPr lang="en-GB" sz="2400" dirty="0"/>
              <a:t>‘sign-up’ of scheme members - by </a:t>
            </a:r>
            <a:r>
              <a:rPr lang="en-GB" sz="2400" dirty="0" smtClean="0"/>
              <a:t>January/ February </a:t>
            </a:r>
            <a:r>
              <a:rPr lang="en-GB" sz="2400" dirty="0"/>
              <a:t>2017; </a:t>
            </a:r>
          </a:p>
          <a:p>
            <a:r>
              <a:rPr lang="en-GB" sz="2400" dirty="0"/>
              <a:t>I</a:t>
            </a:r>
            <a:r>
              <a:rPr lang="en-GB" sz="2400" dirty="0" smtClean="0"/>
              <a:t>nvite </a:t>
            </a:r>
            <a:r>
              <a:rPr lang="en-GB" sz="2400" dirty="0"/>
              <a:t>tenders from audit firms - by 31 March 2017; </a:t>
            </a:r>
          </a:p>
          <a:p>
            <a:r>
              <a:rPr lang="en-GB" sz="2400" dirty="0"/>
              <a:t>A</a:t>
            </a:r>
            <a:r>
              <a:rPr lang="en-GB" sz="2400" dirty="0" smtClean="0"/>
              <a:t>ward </a:t>
            </a:r>
            <a:r>
              <a:rPr lang="en-GB" sz="2400" dirty="0"/>
              <a:t>contracts - by 30 June 2017; </a:t>
            </a:r>
          </a:p>
          <a:p>
            <a:r>
              <a:rPr lang="en-GB" sz="2400" dirty="0"/>
              <a:t>C</a:t>
            </a:r>
            <a:r>
              <a:rPr lang="en-GB" sz="2400" dirty="0" smtClean="0"/>
              <a:t>onsult </a:t>
            </a:r>
            <a:r>
              <a:rPr lang="en-GB" sz="2400" dirty="0"/>
              <a:t>on and make final auditor appointments - by 31 December 2017; and </a:t>
            </a:r>
          </a:p>
          <a:p>
            <a:r>
              <a:rPr lang="en-GB" sz="2400" dirty="0"/>
              <a:t>C</a:t>
            </a:r>
            <a:r>
              <a:rPr lang="en-GB" sz="2400" dirty="0" smtClean="0"/>
              <a:t>onsult </a:t>
            </a:r>
            <a:r>
              <a:rPr lang="en-GB" sz="2400" dirty="0"/>
              <a:t>on, propose audit fees and publish fees - by 31 March 2018. </a:t>
            </a:r>
          </a:p>
          <a:p>
            <a:pPr marL="0" indent="0">
              <a:buNone/>
            </a:pPr>
            <a:r>
              <a:rPr lang="en-GB" dirty="0"/>
              <a:t>	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5000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Meetings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Further meetings:</a:t>
            </a:r>
          </a:p>
          <a:p>
            <a:endParaRPr lang="en-GB" dirty="0"/>
          </a:p>
          <a:p>
            <a:r>
              <a:rPr lang="en-GB" dirty="0" smtClean="0"/>
              <a:t>Late October (ahead of opt-in invitations)?</a:t>
            </a:r>
          </a:p>
          <a:p>
            <a:r>
              <a:rPr lang="en-GB" dirty="0" smtClean="0"/>
              <a:t>Mid January (ahead of invitations to tender)?</a:t>
            </a:r>
          </a:p>
          <a:p>
            <a:r>
              <a:rPr lang="en-GB" dirty="0" smtClean="0"/>
              <a:t>Early May (emerging financial position)?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8851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GB" dirty="0" smtClean="0"/>
              <a:t>ntroduction</a:t>
            </a:r>
            <a:r>
              <a:rPr lang="en-GB" dirty="0"/>
              <a:t>/ Terms of </a:t>
            </a:r>
            <a:r>
              <a:rPr lang="en-GB" dirty="0" smtClean="0"/>
              <a:t>Reference</a:t>
            </a:r>
          </a:p>
          <a:p>
            <a:r>
              <a:rPr lang="en-GB" dirty="0" smtClean="0"/>
              <a:t>Preparing </a:t>
            </a:r>
            <a:r>
              <a:rPr lang="en-GB" dirty="0"/>
              <a:t>for PSAA's new role in the local audit </a:t>
            </a:r>
            <a:r>
              <a:rPr lang="en-GB" dirty="0" smtClean="0"/>
              <a:t>landscape</a:t>
            </a:r>
          </a:p>
          <a:p>
            <a:r>
              <a:rPr lang="en-GB" dirty="0"/>
              <a:t>Understanding sector needs</a:t>
            </a:r>
          </a:p>
          <a:p>
            <a:r>
              <a:rPr lang="en-GB" dirty="0"/>
              <a:t>PSAA timetable/ Future Meetings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5978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of Reference (1)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Assist PSAA in developing arrangements for the national appointing person scheme</a:t>
            </a:r>
          </a:p>
          <a:p>
            <a:r>
              <a:rPr lang="en-US" dirty="0" smtClean="0"/>
              <a:t>Provide feedback to PSAA on proposals as they develop</a:t>
            </a:r>
          </a:p>
          <a:p>
            <a:r>
              <a:rPr lang="en-US" dirty="0" smtClean="0"/>
              <a:t>Help PSAA maintain effective channels of communication with the sector and understand needs</a:t>
            </a:r>
          </a:p>
        </p:txBody>
      </p:sp>
    </p:spTree>
    <p:extLst>
      <p:ext uri="{BB962C8B-B14F-4D97-AF65-F5344CB8AC3E}">
        <p14:creationId xmlns:p14="http://schemas.microsoft.com/office/powerpoint/2010/main" val="73549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of Reference (2)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Frequency of meetings</a:t>
            </a:r>
          </a:p>
          <a:p>
            <a:r>
              <a:rPr lang="en-US" dirty="0" smtClean="0"/>
              <a:t>Scheme development and setup?</a:t>
            </a:r>
          </a:p>
          <a:p>
            <a:r>
              <a:rPr lang="en-US" dirty="0" smtClean="0"/>
              <a:t>Steady state, post contract award and auditor appointments?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Membership</a:t>
            </a:r>
          </a:p>
          <a:p>
            <a:r>
              <a:rPr lang="en-US" dirty="0" smtClean="0"/>
              <a:t>Other interested parties?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3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PSAA Role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1935" y="16002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13557" y="1297570"/>
            <a:ext cx="77812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PSAA was first established 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to operate the transitional arrangements following closure of the Audit </a:t>
            </a:r>
            <a:r>
              <a:rPr lang="en-GB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Commission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2800" dirty="0"/>
              <a:t>PSAA will continue to operate as an independent company, </a:t>
            </a:r>
            <a:r>
              <a:rPr lang="en-GB" sz="2800" dirty="0" smtClean="0"/>
              <a:t>but there </a:t>
            </a:r>
            <a:r>
              <a:rPr lang="en-GB" sz="2800" dirty="0"/>
              <a:t>will be changes </a:t>
            </a:r>
            <a:r>
              <a:rPr lang="en-GB" sz="2800" dirty="0" smtClean="0"/>
              <a:t>to </a:t>
            </a:r>
            <a:r>
              <a:rPr lang="en-GB" sz="2800" dirty="0"/>
              <a:t>reflect the fact that </a:t>
            </a:r>
            <a:r>
              <a:rPr lang="en-GB" sz="2800" dirty="0" smtClean="0"/>
              <a:t>PSAA has been specified as the </a:t>
            </a:r>
            <a:r>
              <a:rPr lang="en-GB" sz="2800" dirty="0"/>
              <a:t>appointing </a:t>
            </a:r>
            <a:r>
              <a:rPr lang="en-GB" sz="2800" dirty="0" smtClean="0"/>
              <a:t>person. Initially we will have responsibilities for both. </a:t>
            </a:r>
            <a:r>
              <a:rPr lang="en-GB" dirty="0"/>
              <a:t>	</a:t>
            </a: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22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PSAA staff have experience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 smtClean="0">
                <a:ea typeface="ＭＳ Ｐゴシック" pitchFamily="34" charset="-128"/>
              </a:rPr>
              <a:t>Managing contracts with audit firms</a:t>
            </a:r>
          </a:p>
          <a:p>
            <a:r>
              <a:rPr lang="en-GB" altLang="en-US" dirty="0" smtClean="0">
                <a:ea typeface="ＭＳ Ｐゴシック" pitchFamily="34" charset="-128"/>
              </a:rPr>
              <a:t>Managing the independence of auditors</a:t>
            </a:r>
          </a:p>
          <a:p>
            <a:r>
              <a:rPr lang="en-GB" altLang="en-US" dirty="0" smtClean="0">
                <a:ea typeface="ＭＳ Ｐゴシック" pitchFamily="34" charset="-128"/>
              </a:rPr>
              <a:t>Making auditor appointments and set fees </a:t>
            </a:r>
          </a:p>
          <a:p>
            <a:endParaRPr lang="en-GB" dirty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GB" dirty="0" smtClean="0">
                <a:ea typeface="ＭＳ Ｐゴシック" pitchFamily="34" charset="-128"/>
              </a:rPr>
              <a:t>We are well informed about the approach and practices of the Audit Commission but understand the appointing person role is different in a number of important respects.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4724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Audit and Accountability Act 2014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en-US" dirty="0" smtClean="0">
                <a:ea typeface="ＭＳ Ｐゴシック" pitchFamily="34" charset="-128"/>
              </a:rPr>
              <a:t>Transitional arrangements for local government bodies end on completion of the 2017/18 audits</a:t>
            </a:r>
          </a:p>
          <a:p>
            <a:pPr marL="0" indent="0">
              <a:buNone/>
            </a:pPr>
            <a:r>
              <a:rPr lang="en-GB" altLang="en-US" dirty="0" smtClean="0">
                <a:ea typeface="ＭＳ Ｐゴシック" pitchFamily="34" charset="-128"/>
              </a:rPr>
              <a:t>Local government bodies need to appoint an auditor for the 2018/19 audits by 31 December 2017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603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Choices facing audited bodies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Opt in to the appointing person arrangements made by PSAA</a:t>
            </a:r>
          </a:p>
          <a:p>
            <a:r>
              <a:rPr lang="en-GB" dirty="0" smtClean="0"/>
              <a:t>Set up an Auditor Panel (can do this jointly with other bodies) and make a local appointment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If an authority has not appointed an auditor, then the Secretary of State will do so!</a:t>
            </a:r>
          </a:p>
          <a:p>
            <a:pPr marL="0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4993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Indicative Timetable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/>
              <a:t>We plan to:</a:t>
            </a:r>
          </a:p>
          <a:p>
            <a:r>
              <a:rPr lang="en-GB" sz="2400" dirty="0" smtClean="0"/>
              <a:t>Issue opt-in invitations in November 2016 </a:t>
            </a:r>
          </a:p>
          <a:p>
            <a:r>
              <a:rPr lang="en-GB" sz="2400" dirty="0" smtClean="0"/>
              <a:t>Invite </a:t>
            </a:r>
            <a:r>
              <a:rPr lang="en-GB" sz="2400" dirty="0"/>
              <a:t>tenders </a:t>
            </a:r>
            <a:r>
              <a:rPr lang="en-GB" sz="2400" dirty="0" smtClean="0"/>
              <a:t>March 2017</a:t>
            </a:r>
            <a:endParaRPr lang="en-GB" sz="2400" dirty="0"/>
          </a:p>
          <a:p>
            <a:r>
              <a:rPr lang="en-GB" sz="2400" dirty="0"/>
              <a:t>A</a:t>
            </a:r>
            <a:r>
              <a:rPr lang="en-GB" sz="2400" dirty="0" smtClean="0"/>
              <a:t>ward </a:t>
            </a:r>
            <a:r>
              <a:rPr lang="en-GB" sz="2400" dirty="0"/>
              <a:t>contracts </a:t>
            </a:r>
            <a:r>
              <a:rPr lang="en-GB" sz="2400" dirty="0" smtClean="0"/>
              <a:t>June 2017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We have to:</a:t>
            </a:r>
            <a:endParaRPr lang="en-GB" sz="2400" dirty="0"/>
          </a:p>
          <a:p>
            <a:r>
              <a:rPr lang="en-GB" sz="2400" dirty="0"/>
              <a:t>M</a:t>
            </a:r>
            <a:r>
              <a:rPr lang="en-GB" sz="2400" dirty="0" smtClean="0"/>
              <a:t>ake auditor appointments by December 2017 </a:t>
            </a:r>
          </a:p>
          <a:p>
            <a:r>
              <a:rPr lang="en-GB" sz="2400" dirty="0" smtClean="0"/>
              <a:t>Set fees by 31 March 2018.</a:t>
            </a: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 </a:t>
            </a:r>
            <a:endParaRPr lang="en-GB" sz="2400" dirty="0"/>
          </a:p>
          <a:p>
            <a:pPr marL="0" indent="0">
              <a:buNone/>
            </a:pPr>
            <a:r>
              <a:rPr lang="en-GB" dirty="0"/>
              <a:t>	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8145013"/>
      </p:ext>
    </p:extLst>
  </p:cSld>
  <p:clrMapOvr>
    <a:masterClrMapping/>
  </p:clrMapOvr>
</p:sld>
</file>

<file path=ppt/theme/theme1.xml><?xml version="1.0" encoding="utf-8"?>
<a:theme xmlns:a="http://schemas.openxmlformats.org/drawingml/2006/main" name="ac_md_Powerpoint presentation - Audit Commission V6.11">
  <a:themeElements>
    <a:clrScheme name="Custom 1">
      <a:dk1>
        <a:sysClr val="windowText" lastClr="000000"/>
      </a:dk1>
      <a:lt1>
        <a:sysClr val="window" lastClr="FFFFFF"/>
      </a:lt1>
      <a:dk2>
        <a:srgbClr val="006633"/>
      </a:dk2>
      <a:lt2>
        <a:srgbClr val="F5D400"/>
      </a:lt2>
      <a:accent1>
        <a:srgbClr val="AD002B"/>
      </a:accent1>
      <a:accent2>
        <a:srgbClr val="FF7800"/>
      </a:accent2>
      <a:accent3>
        <a:srgbClr val="004C90"/>
      </a:accent3>
      <a:accent4>
        <a:srgbClr val="0099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3_Office Theme 1">
        <a:dk1>
          <a:srgbClr val="000000"/>
        </a:dk1>
        <a:lt1>
          <a:srgbClr val="FFFFFF"/>
        </a:lt1>
        <a:dk2>
          <a:srgbClr val="006633"/>
        </a:dk2>
        <a:lt2>
          <a:srgbClr val="F5D400"/>
        </a:lt2>
        <a:accent1>
          <a:srgbClr val="AD002B"/>
        </a:accent1>
        <a:accent2>
          <a:srgbClr val="FF7800"/>
        </a:accent2>
        <a:accent3>
          <a:srgbClr val="FFFFFF"/>
        </a:accent3>
        <a:accent4>
          <a:srgbClr val="000000"/>
        </a:accent4>
        <a:accent5>
          <a:srgbClr val="D3AAAC"/>
        </a:accent5>
        <a:accent6>
          <a:srgbClr val="E76C00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ffice Theme 2">
        <a:dk1>
          <a:srgbClr val="000000"/>
        </a:dk1>
        <a:lt1>
          <a:srgbClr val="FFFFFF"/>
        </a:lt1>
        <a:dk2>
          <a:srgbClr val="006633"/>
        </a:dk2>
        <a:lt2>
          <a:srgbClr val="F5D400"/>
        </a:lt2>
        <a:accent1>
          <a:srgbClr val="8CD600"/>
        </a:accent1>
        <a:accent2>
          <a:srgbClr val="FF7800"/>
        </a:accent2>
        <a:accent3>
          <a:srgbClr val="FFFFFF"/>
        </a:accent3>
        <a:accent4>
          <a:srgbClr val="000000"/>
        </a:accent4>
        <a:accent5>
          <a:srgbClr val="C5E8AA"/>
        </a:accent5>
        <a:accent6>
          <a:srgbClr val="E76C00"/>
        </a:accent6>
        <a:hlink>
          <a:srgbClr val="004C90"/>
        </a:hlink>
        <a:folHlink>
          <a:srgbClr val="AD00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06633"/>
      </a:dk2>
      <a:lt2>
        <a:srgbClr val="F5D400"/>
      </a:lt2>
      <a:accent1>
        <a:srgbClr val="AD002B"/>
      </a:accent1>
      <a:accent2>
        <a:srgbClr val="FF7800"/>
      </a:accent2>
      <a:accent3>
        <a:srgbClr val="004C90"/>
      </a:accent3>
      <a:accent4>
        <a:srgbClr val="0099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6633"/>
        </a:dk1>
        <a:lt1>
          <a:srgbClr val="FFFFFF"/>
        </a:lt1>
        <a:dk2>
          <a:srgbClr val="000000"/>
        </a:dk2>
        <a:lt2>
          <a:srgbClr val="F5D400"/>
        </a:lt2>
        <a:accent1>
          <a:srgbClr val="AD002B"/>
        </a:accent1>
        <a:accent2>
          <a:srgbClr val="FF7800"/>
        </a:accent2>
        <a:accent3>
          <a:srgbClr val="AAAAAA"/>
        </a:accent3>
        <a:accent4>
          <a:srgbClr val="DADADA"/>
        </a:accent4>
        <a:accent5>
          <a:srgbClr val="D3AAAC"/>
        </a:accent5>
        <a:accent6>
          <a:srgbClr val="E76C00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6633"/>
        </a:dk2>
        <a:lt2>
          <a:srgbClr val="F5D400"/>
        </a:lt2>
        <a:accent1>
          <a:srgbClr val="8CD600"/>
        </a:accent1>
        <a:accent2>
          <a:srgbClr val="FF7800"/>
        </a:accent2>
        <a:accent3>
          <a:srgbClr val="FFFFFF"/>
        </a:accent3>
        <a:accent4>
          <a:srgbClr val="000000"/>
        </a:accent4>
        <a:accent5>
          <a:srgbClr val="C5E8AA"/>
        </a:accent5>
        <a:accent6>
          <a:srgbClr val="E76C00"/>
        </a:accent6>
        <a:hlink>
          <a:srgbClr val="004C90"/>
        </a:hlink>
        <a:folHlink>
          <a:srgbClr val="AD00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AC colours">
      <a:dk1>
        <a:sysClr val="windowText" lastClr="000000"/>
      </a:dk1>
      <a:lt1>
        <a:sysClr val="window" lastClr="FFFFFF"/>
      </a:lt1>
      <a:dk2>
        <a:srgbClr val="006633"/>
      </a:dk2>
      <a:lt2>
        <a:srgbClr val="F5D400"/>
      </a:lt2>
      <a:accent1>
        <a:srgbClr val="8CD600"/>
      </a:accent1>
      <a:accent2>
        <a:srgbClr val="FF7800"/>
      </a:accent2>
      <a:accent3>
        <a:srgbClr val="004C90"/>
      </a:accent3>
      <a:accent4>
        <a:srgbClr val="0099FF"/>
      </a:accent4>
      <a:accent5>
        <a:srgbClr val="AD002B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006633"/>
        </a:dk2>
        <a:lt2>
          <a:srgbClr val="F5D400"/>
        </a:lt2>
        <a:accent1>
          <a:srgbClr val="8CD600"/>
        </a:accent1>
        <a:accent2>
          <a:srgbClr val="FF7800"/>
        </a:accent2>
        <a:accent3>
          <a:srgbClr val="FFFFFF"/>
        </a:accent3>
        <a:accent4>
          <a:srgbClr val="000000"/>
        </a:accent4>
        <a:accent5>
          <a:srgbClr val="C5E8AA"/>
        </a:accent5>
        <a:accent6>
          <a:srgbClr val="E76C00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2">
        <a:dk1>
          <a:srgbClr val="000000"/>
        </a:dk1>
        <a:lt1>
          <a:srgbClr val="FFFFFF"/>
        </a:lt1>
        <a:dk2>
          <a:srgbClr val="006633"/>
        </a:dk2>
        <a:lt2>
          <a:srgbClr val="F5D400"/>
        </a:lt2>
        <a:accent1>
          <a:srgbClr val="8CD600"/>
        </a:accent1>
        <a:accent2>
          <a:srgbClr val="FF7800"/>
        </a:accent2>
        <a:accent3>
          <a:srgbClr val="FFFFFF"/>
        </a:accent3>
        <a:accent4>
          <a:srgbClr val="000000"/>
        </a:accent4>
        <a:accent5>
          <a:srgbClr val="C5E8AA"/>
        </a:accent5>
        <a:accent6>
          <a:srgbClr val="E76C00"/>
        </a:accent6>
        <a:hlink>
          <a:srgbClr val="004C90"/>
        </a:hlink>
        <a:folHlink>
          <a:srgbClr val="AD00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8270c081-d9f3-48ae-83c7-c2320a8ca25c"/>
</file>

<file path=customXml/itemProps1.xml><?xml version="1.0" encoding="utf-8"?>
<ds:datastoreItem xmlns:ds="http://schemas.openxmlformats.org/officeDocument/2006/customXml" ds:itemID="{F6D626BB-AFEC-4752-AC40-92A4570C6CFB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ac_md_Powerpoint presentation - Audit Commission V6.11</Template>
  <TotalTime>233</TotalTime>
  <Words>564</Words>
  <Application>Microsoft Office PowerPoint</Application>
  <PresentationFormat>On-screen Show (4:3)</PresentationFormat>
  <Paragraphs>102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ac_md_Powerpoint presentation - Audit Commission V6.11</vt:lpstr>
      <vt:lpstr>Office Theme</vt:lpstr>
      <vt:lpstr>1_Office Theme</vt:lpstr>
      <vt:lpstr>PSAA –  Advisory Panel</vt:lpstr>
      <vt:lpstr>Agenda</vt:lpstr>
      <vt:lpstr>Terms of Reference (1)</vt:lpstr>
      <vt:lpstr>Terms of Reference (2)</vt:lpstr>
      <vt:lpstr>PSAA Role</vt:lpstr>
      <vt:lpstr>PSAA staff have experience</vt:lpstr>
      <vt:lpstr>Local Audit and Accountability Act 2014</vt:lpstr>
      <vt:lpstr>Choices facing audited bodies</vt:lpstr>
      <vt:lpstr>Indicative Timetable</vt:lpstr>
      <vt:lpstr>PSAA’s Prospectus</vt:lpstr>
      <vt:lpstr>PSAA Prospectus </vt:lpstr>
      <vt:lpstr>Understanding Sector Needs</vt:lpstr>
      <vt:lpstr>Discussion points</vt:lpstr>
      <vt:lpstr>Indicative Timetable</vt:lpstr>
      <vt:lpstr>Future Meetings </vt:lpstr>
    </vt:vector>
  </TitlesOfParts>
  <Company>Department for Communities and Local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Rachel Johnson</dc:creator>
  <cp:lastModifiedBy>Liz Lunn</cp:lastModifiedBy>
  <cp:revision>33</cp:revision>
  <cp:lastPrinted>2015-04-16T16:20:50Z</cp:lastPrinted>
  <dcterms:created xsi:type="dcterms:W3CDTF">2015-03-04T17:31:24Z</dcterms:created>
  <dcterms:modified xsi:type="dcterms:W3CDTF">2016-10-03T10:39:48Z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f2f28711-a79e-477a-9050-cc4d1974cc6c</vt:lpwstr>
  </property>
  <property fmtid="{D5CDD505-2E9C-101B-9397-08002B2CF9AE}" pid="3" name="bjDocumentSecurityLabel">
    <vt:lpwstr>No Marking</vt:lpwstr>
  </property>
  <property fmtid="{D5CDD505-2E9C-101B-9397-08002B2CF9AE}" pid="4" name="bjSaver">
    <vt:lpwstr>fZzpv82cg+Gfj4IGnVlmvNSKRfIX2xHt</vt:lpwstr>
  </property>
</Properties>
</file>